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7" r:id="rId3"/>
    <p:sldId id="328" r:id="rId4"/>
    <p:sldId id="329" r:id="rId5"/>
    <p:sldId id="317" r:id="rId6"/>
    <p:sldId id="330" r:id="rId7"/>
    <p:sldId id="331" r:id="rId8"/>
    <p:sldId id="332" r:id="rId9"/>
    <p:sldId id="318" r:id="rId10"/>
    <p:sldId id="319" r:id="rId11"/>
    <p:sldId id="303" r:id="rId12"/>
    <p:sldId id="305" r:id="rId13"/>
    <p:sldId id="325" r:id="rId14"/>
    <p:sldId id="309" r:id="rId15"/>
    <p:sldId id="308" r:id="rId16"/>
    <p:sldId id="312" r:id="rId17"/>
    <p:sldId id="335" r:id="rId18"/>
    <p:sldId id="320" r:id="rId19"/>
    <p:sldId id="334" r:id="rId20"/>
    <p:sldId id="313" r:id="rId21"/>
    <p:sldId id="333" r:id="rId22"/>
    <p:sldId id="326" r:id="rId23"/>
    <p:sldId id="310" r:id="rId24"/>
    <p:sldId id="306" r:id="rId25"/>
    <p:sldId id="336" r:id="rId26"/>
    <p:sldId id="337" r:id="rId27"/>
    <p:sldId id="307" r:id="rId28"/>
    <p:sldId id="314" r:id="rId29"/>
    <p:sldId id="321" r:id="rId30"/>
    <p:sldId id="315" r:id="rId31"/>
    <p:sldId id="322" r:id="rId32"/>
    <p:sldId id="323" r:id="rId33"/>
    <p:sldId id="324" r:id="rId34"/>
    <p:sldId id="304" r:id="rId35"/>
    <p:sldId id="267" r:id="rId36"/>
    <p:sldId id="290" r:id="rId37"/>
    <p:sldId id="291" r:id="rId38"/>
    <p:sldId id="299" r:id="rId39"/>
    <p:sldId id="302" r:id="rId40"/>
    <p:sldId id="282" r:id="rId41"/>
    <p:sldId id="294" r:id="rId42"/>
    <p:sldId id="295" r:id="rId43"/>
    <p:sldId id="288" r:id="rId44"/>
    <p:sldId id="292" r:id="rId45"/>
    <p:sldId id="257" r:id="rId46"/>
    <p:sldId id="272" r:id="rId47"/>
    <p:sldId id="258" r:id="rId48"/>
    <p:sldId id="273" r:id="rId49"/>
    <p:sldId id="264" r:id="rId50"/>
    <p:sldId id="259" r:id="rId51"/>
    <p:sldId id="263" r:id="rId52"/>
    <p:sldId id="261" r:id="rId53"/>
    <p:sldId id="283" r:id="rId54"/>
    <p:sldId id="260" r:id="rId55"/>
    <p:sldId id="262" r:id="rId56"/>
    <p:sldId id="285" r:id="rId57"/>
    <p:sldId id="296" r:id="rId58"/>
    <p:sldId id="274" r:id="rId59"/>
    <p:sldId id="275" r:id="rId60"/>
    <p:sldId id="276" r:id="rId61"/>
    <p:sldId id="284" r:id="rId62"/>
    <p:sldId id="277" r:id="rId63"/>
    <p:sldId id="278" r:id="rId64"/>
    <p:sldId id="265" r:id="rId65"/>
    <p:sldId id="279" r:id="rId66"/>
    <p:sldId id="280" r:id="rId67"/>
    <p:sldId id="287" r:id="rId68"/>
    <p:sldId id="266" r:id="rId69"/>
    <p:sldId id="286" r:id="rId70"/>
    <p:sldId id="281" r:id="rId71"/>
    <p:sldId id="289" r:id="rId72"/>
    <p:sldId id="297" r:id="rId73"/>
    <p:sldId id="298" r:id="rId74"/>
    <p:sldId id="271" r:id="rId75"/>
    <p:sldId id="270" r:id="rId7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DC6-45A6-4301-8E10-B3C74CF10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7CA8-EED7-417C-86AC-D85C4FA06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B261-4B50-4A5A-92D1-9E20789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5AEB-5F94-4C49-9610-4EB3FD2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8990-0B33-45FB-9369-85D44F67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9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6754-F009-4FF0-B416-97564307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DE7C2-B2DE-4F1F-B392-C20511F61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CCC2-F052-4D9D-8622-D753F1A0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5F749-3648-45C9-BBE9-955A6FF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B9EE-8C41-4FD9-8B1E-2C84FAF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48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BD17D-8615-4E0C-A690-A0CBC65F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B11C-5158-4218-BDEE-0E97CF34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A98-C226-4CB2-9528-5502A6FC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C24C-1A5C-4D63-81A8-6BFE4933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9BCC-7311-4967-A9A3-EF28E7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23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F1E0-E4D5-4661-B465-A64B2B65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5443-8C92-490B-A3A2-261FC901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2C36-55C6-4277-9B0B-6F4592A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731D-8E19-4A5F-AB87-02B93A84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0FF84-DCF3-47EB-AF56-75E46AB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0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955D-1AFE-45C1-A29B-32D141FA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6213-C43A-446D-A018-D925F3BF2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DC37-651B-48AE-8362-025B3F9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3614-3042-4CC0-9565-0F094DE2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B79A-4D5A-46D8-98AC-D52B173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1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2D4E-E2F7-4170-A0D4-9472DFBC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4EFC-936D-446C-9ECD-036EFB01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A4F0-C788-4EE7-AF41-2E6AD29C3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925-1F64-4A9F-8B96-4A72AB6F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36C9-783B-4628-A4C3-134D5D37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90EA-1491-4130-A290-B4E3D35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91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45F5-68F9-42D2-B121-1F39697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3B027-C017-4856-9762-FF59FDF6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DBA2E-58A4-4B78-9763-0FE5DC12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5B121-A602-459C-AB27-4CD9F064B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22145-9FEF-4A79-A718-986C429B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15A7-77EC-47B0-ACEC-118AC0E2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6CAA6-B71B-49F6-B649-D41D0788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57A5C-01D9-4B70-8943-043DF819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37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188F-F418-4869-8047-9F224F9D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300CD-2908-4E99-8B42-6A8D764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CF29-AACC-4CDE-BCB6-FBE15932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FC947-455A-45C7-B22E-20A25365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09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20F31-0BF6-4DB7-A6EA-40800639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6987D-0B4E-42EA-8CDB-D9E3B8BD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EAFAC-3733-448D-B741-99797679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48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E6B6-E8AD-473C-8897-738A616B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B205-88C3-42D4-882F-755CD9AFB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95DF5-9426-4034-9DE6-669426D52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1F85-4BD4-495E-BE3E-E368A3FD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EE736-02BC-4BF5-8ADE-94F105CE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F91E-8D18-4696-8D70-83188EBF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2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D37-9399-4427-AA37-0A5E2F25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180E-A4C4-4274-93AA-808FEA684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BC36-D401-4F53-A87A-48ADC8C2F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7238-C68C-43E5-A698-0BA43980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5248-A55F-48E1-B1EE-13925BB1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DF5A-A6A1-48A9-8B5D-1EEA7E8E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6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9BC3D-E3EB-4832-A3D8-FF1CEE2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A713-A4FD-47C1-A7F0-4EE5585B9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35C-A142-4FF0-9052-52F002E3B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F646-5F2E-48FD-882D-AA9AA78DD8B5}" type="datetimeFigureOut">
              <a:rPr lang="en-AU" smtClean="0"/>
              <a:t>20/12/2019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313C-A48D-45FE-954A-B1A61D2E8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7161-405D-4022-B24B-240B8720F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97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4C50-183C-4F61-920B-78B75E432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2004 Cross-shelf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B7098E-F35C-48E1-A734-42AF804CE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5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50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8AEE-BCA9-4915-B888-75B7CCA7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7359-EB2E-4706-89A2-631800B6F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Aim: Describe the water and zooplankton characteristics across the East Australian shelf.</a:t>
            </a:r>
          </a:p>
          <a:p>
            <a:pPr lvl="1"/>
            <a:r>
              <a:rPr lang="en-AU" dirty="0"/>
              <a:t>Water characteristics – physical oceanography</a:t>
            </a:r>
          </a:p>
          <a:p>
            <a:pPr lvl="1"/>
            <a:r>
              <a:rPr lang="en-AU" dirty="0"/>
              <a:t>Zooplankton characteristics</a:t>
            </a:r>
          </a:p>
          <a:p>
            <a:pPr lvl="1"/>
            <a:r>
              <a:rPr lang="en-AU" dirty="0"/>
              <a:t>Are they linked?</a:t>
            </a:r>
          </a:p>
          <a:p>
            <a:endParaRPr lang="en-AU" dirty="0"/>
          </a:p>
          <a:p>
            <a:r>
              <a:rPr lang="en-AU" dirty="0"/>
              <a:t>What is the larger context of these transects?</a:t>
            </a:r>
          </a:p>
        </p:txBody>
      </p:sp>
    </p:spTree>
    <p:extLst>
      <p:ext uri="{BB962C8B-B14F-4D97-AF65-F5344CB8AC3E}">
        <p14:creationId xmlns:p14="http://schemas.microsoft.com/office/powerpoint/2010/main" val="381005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B056-A19F-4AAC-BB88-AE904B84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Water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7850-0A60-4C45-8ED7-B8852551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3 Transects go from inshore to EAC</a:t>
            </a:r>
          </a:p>
          <a:p>
            <a:r>
              <a:rPr lang="en-AU" dirty="0"/>
              <a:t>Diamond Head is in a separation zone</a:t>
            </a:r>
          </a:p>
          <a:p>
            <a:pPr lvl="1"/>
            <a:r>
              <a:rPr lang="en-AU" dirty="0"/>
              <a:t>See V-rotated velocities and Temperature</a:t>
            </a:r>
          </a:p>
          <a:p>
            <a:r>
              <a:rPr lang="en-AU" dirty="0"/>
              <a:t>2 types of water mass, EAC influenced and separation zone</a:t>
            </a:r>
          </a:p>
          <a:p>
            <a:r>
              <a:rPr lang="en-AU" dirty="0"/>
              <a:t>Compare northern 3 to Diamond Head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317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4" name="Picture 3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3582F03E-E966-4DF0-BA7E-3B167BF8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5" y="952753"/>
            <a:ext cx="5888525" cy="29442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2A0D9-A56C-4076-B72F-9D03D876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0" y="3913738"/>
            <a:ext cx="5888525" cy="29442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A411D9D-9C2B-4CC8-9F71-914AEC79C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9" y="894720"/>
            <a:ext cx="5888525" cy="294426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43F94-3FB1-4406-9E9E-D25F6FAA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94" y="3955048"/>
            <a:ext cx="5695325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474EE95B-2951-427C-BA82-6C921DC2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7" y="868286"/>
            <a:ext cx="5789373" cy="2894686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DA6BD1-7C06-42A5-92A6-7A4ED86A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25" y="3842128"/>
            <a:ext cx="5346862" cy="26734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905CD-E926-494D-BB53-59D0CF3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73" y="941507"/>
            <a:ext cx="5496489" cy="2748244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A329B-6656-4784-A3C1-17EB242C8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" y="3842128"/>
            <a:ext cx="5789373" cy="28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3FBE-1E2C-4FCA-B06F-8BB577A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1"/>
            <a:ext cx="10515600" cy="1325563"/>
          </a:xfrm>
        </p:spPr>
        <p:txBody>
          <a:bodyPr/>
          <a:lstStyle/>
          <a:p>
            <a:r>
              <a:rPr lang="en-AU" dirty="0"/>
              <a:t>Temperature (</a:t>
            </a:r>
            <a:r>
              <a:rPr lang="en-AU" dirty="0" err="1"/>
              <a:t>seasoar</a:t>
            </a:r>
            <a:r>
              <a:rPr lang="en-AU" dirty="0"/>
              <a:t>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760E6F-BC47-47F8-9D74-BDAC22AE7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26" y="3985233"/>
            <a:ext cx="5745533" cy="2872767"/>
          </a:xfr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270BA16-1362-4A40-85EC-85E6726B6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" y="1309620"/>
            <a:ext cx="5369923" cy="268496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746AA3-244A-454C-97FE-CA112C561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" y="3985233"/>
            <a:ext cx="5436833" cy="2718416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571D600-EA7B-48F0-A9BE-84CEF255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55" y="1309620"/>
            <a:ext cx="5664277" cy="283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34489-0F64-4DED-B111-C6EE425E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72" y="1316886"/>
            <a:ext cx="5346528" cy="2673264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DE426-06CD-451F-A8FD-89825CCE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3" y="3893117"/>
            <a:ext cx="5500245" cy="275012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C9F3E-A6A2-412C-82D4-C81CAE25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1102381"/>
            <a:ext cx="5581472" cy="279073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FE53CA-F667-47B9-A443-3FA549AC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4067265"/>
            <a:ext cx="5581471" cy="27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FBE5-A842-4096-8007-A26330B8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ED87-5538-4959-9AF1-C165155AF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3A5B34A6-2866-49EE-9DD7-8E5BE0B1788A" descr="162F64CB-C67B-43CF-8CC5-28C3EFEE248C">
            <a:extLst>
              <a:ext uri="{FF2B5EF4-FFF2-40B4-BE49-F238E27FC236}">
                <a16:creationId xmlns:a16="http://schemas.microsoft.com/office/drawing/2014/main" id="{72976C02-B17C-4088-AEEC-64AEA5E6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94" y="17818"/>
            <a:ext cx="6301211" cy="684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301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B4A79-49DD-4E28-B4C0-55F69133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952872"/>
            <a:ext cx="5660363" cy="28301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8574E-299C-4CF9-900B-58A0D879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3883649"/>
            <a:ext cx="5660363" cy="283018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260AE-39EE-4FA7-BB6D-52642C9C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1053467"/>
            <a:ext cx="5660365" cy="283018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2B962-F1A0-45A1-9648-F064A366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3834143"/>
            <a:ext cx="5660365" cy="28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0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ACED-BE4B-45FE-AD71-02AD534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 Mean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7F1F3-C21C-4678-AD7A-3F4E5F137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5F4F7EB0-A948-4014-8208-B6739FC098A3" descr="853899BD-D26B-4562-9295-4B497EB03496">
            <a:extLst>
              <a:ext uri="{FF2B5EF4-FFF2-40B4-BE49-F238E27FC236}">
                <a16:creationId xmlns:a16="http://schemas.microsoft.com/office/drawing/2014/main" id="{2685EE67-55CA-41AF-ACB2-9D2305F16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58" y="0"/>
            <a:ext cx="6118148" cy="664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93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0A46-9F47-4ECC-9107-98622588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Vandromme</a:t>
            </a:r>
            <a:r>
              <a:rPr lang="en-AU" dirty="0"/>
              <a:t> 2014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B0BE-999F-4408-8AA2-3029CAB2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8364" cy="4351338"/>
          </a:xfrm>
        </p:spPr>
        <p:txBody>
          <a:bodyPr/>
          <a:lstStyle/>
          <a:p>
            <a:r>
              <a:rPr lang="en-AU" dirty="0"/>
              <a:t>LOPC attached to CTD Rosette, sampled downward casts</a:t>
            </a:r>
          </a:p>
          <a:p>
            <a:pPr lvl="1"/>
            <a:r>
              <a:rPr lang="en-AU" dirty="0"/>
              <a:t>Depth integrated samples</a:t>
            </a:r>
          </a:p>
          <a:p>
            <a:r>
              <a:rPr lang="en-AU" dirty="0"/>
              <a:t>&gt; 700 casts in spring (2005 – 2012) in Bay of Biscay</a:t>
            </a:r>
          </a:p>
          <a:p>
            <a:r>
              <a:rPr lang="en-AU" dirty="0"/>
              <a:t>Large focus on comparing LOPC to net samples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6D4CF-3A18-40E8-825F-54A1BEEA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064" y="860845"/>
            <a:ext cx="4842897" cy="54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8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362B1-F788-4C9F-B063-3A4ABC83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7" y="1161679"/>
            <a:ext cx="5525889" cy="276294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D3B8BE6-CAA1-46F0-B8B5-EF34F5D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12" y="3941284"/>
            <a:ext cx="5800389" cy="290019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30FDB-AFFC-44D0-9248-E2AA8827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" y="1012493"/>
            <a:ext cx="5824261" cy="291213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3C090-70EA-47C3-A6EA-EB8D2F3C3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3941284"/>
            <a:ext cx="5596577" cy="27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EF94-60A1-4622-9629-0BD18B75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Pareto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2E4C-72CC-4E35-87BE-ACF979AFC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A4ECD057-291D-4FE1-B2B4-3752AC56D38F" descr="0A195A85-0CFC-4590-9F18-75020B952941">
            <a:extLst>
              <a:ext uri="{FF2B5EF4-FFF2-40B4-BE49-F238E27FC236}">
                <a16:creationId xmlns:a16="http://schemas.microsoft.com/office/drawing/2014/main" id="{860009CC-AAD8-40AC-8B5E-32F2E9C90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05" y="1"/>
            <a:ext cx="6317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638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B3B9C-B1D0-47A6-8EBE-00DA9DF10C2B}"/>
              </a:ext>
            </a:extLst>
          </p:cNvPr>
          <p:cNvSpPr txBox="1"/>
          <p:nvPr/>
        </p:nvSpPr>
        <p:spPr>
          <a:xfrm>
            <a:off x="8158480" y="235712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8CAFB-5518-43E7-A1CF-C960CF02DC39}"/>
              </a:ext>
            </a:extLst>
          </p:cNvPr>
          <p:cNvSpPr txBox="1"/>
          <p:nvPr/>
        </p:nvSpPr>
        <p:spPr>
          <a:xfrm>
            <a:off x="5496560" y="242165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C9058-DE86-4731-B730-A20E1F02A9A5}"/>
              </a:ext>
            </a:extLst>
          </p:cNvPr>
          <p:cNvSpPr txBox="1"/>
          <p:nvPr/>
        </p:nvSpPr>
        <p:spPr>
          <a:xfrm>
            <a:off x="6532880" y="24216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EH</a:t>
            </a:r>
          </a:p>
        </p:txBody>
      </p:sp>
    </p:spTree>
    <p:extLst>
      <p:ext uri="{BB962C8B-B14F-4D97-AF65-F5344CB8AC3E}">
        <p14:creationId xmlns:p14="http://schemas.microsoft.com/office/powerpoint/2010/main" val="197442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54179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0B3B-076A-4496-A419-5A7C34E0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Zooplankton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E476-38DC-42E8-91D9-2E442B6B1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Biomass decreases with depth and distance from shore</a:t>
            </a:r>
          </a:p>
          <a:p>
            <a:r>
              <a:rPr lang="en-AU" dirty="0"/>
              <a:t>Does size vary between the EAC water masses and separation zone?</a:t>
            </a:r>
          </a:p>
          <a:p>
            <a:pPr lvl="1"/>
            <a:r>
              <a:rPr lang="en-AU" dirty="0"/>
              <a:t>Largest particles near shore at Diamond Head, due to separation and different water?</a:t>
            </a:r>
          </a:p>
          <a:p>
            <a:r>
              <a:rPr lang="en-AU" dirty="0"/>
              <a:t>Slope does not appear to consistently approach -1 in offshore water (theoretical expectation)</a:t>
            </a:r>
          </a:p>
          <a:p>
            <a:pPr lvl="1"/>
            <a:r>
              <a:rPr lang="en-AU" dirty="0" err="1"/>
              <a:t>Vandromme</a:t>
            </a:r>
            <a:r>
              <a:rPr lang="en-AU" dirty="0"/>
              <a:t> showed shallower slope offshore (-1 </a:t>
            </a:r>
            <a:r>
              <a:rPr lang="en-AU" dirty="0">
                <a:sym typeface="Wingdings" panose="05000000000000000000" pitchFamily="2" charset="2"/>
              </a:rPr>
              <a:t> -0.4; SW France)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5891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6B68E-2336-4F91-BAE6-475EEFD2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6206-C209-4B81-B733-61B3E76C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164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B6F4-ECFD-4686-872B-AE6264A7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OLDER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60069-60A9-4C0C-882F-44D19B371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480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4C0A-AD4A-457C-B648-2F2BDED3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Linking water and zooplankton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6892-58E2-4C4C-890A-914ACFFC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Temp + Salt highly correlated (0.93)</a:t>
            </a:r>
          </a:p>
          <a:p>
            <a:r>
              <a:rPr lang="en-AU" dirty="0"/>
              <a:t>Temp + Depth slight neg. cor. (-0.3)</a:t>
            </a:r>
          </a:p>
          <a:p>
            <a:r>
              <a:rPr lang="en-AU" dirty="0"/>
              <a:t>Temp + </a:t>
            </a:r>
            <a:r>
              <a:rPr lang="en-AU" dirty="0" err="1"/>
              <a:t>Distance_Coast</a:t>
            </a:r>
            <a:r>
              <a:rPr lang="en-AU" dirty="0"/>
              <a:t> slight pos. </a:t>
            </a:r>
            <a:r>
              <a:rPr lang="en-AU" dirty="0" err="1"/>
              <a:t>cor</a:t>
            </a:r>
            <a:r>
              <a:rPr lang="en-AU" dirty="0"/>
              <a:t> (0.24)</a:t>
            </a:r>
          </a:p>
          <a:p>
            <a:r>
              <a:rPr lang="en-AU" dirty="0"/>
              <a:t>Longitude + </a:t>
            </a:r>
            <a:r>
              <a:rPr lang="en-AU" dirty="0" err="1"/>
              <a:t>Distance_Coast</a:t>
            </a:r>
            <a:r>
              <a:rPr lang="en-AU" dirty="0"/>
              <a:t> slight pos. </a:t>
            </a:r>
            <a:r>
              <a:rPr lang="en-AU" dirty="0" err="1"/>
              <a:t>cor</a:t>
            </a:r>
            <a:r>
              <a:rPr lang="en-AU" dirty="0"/>
              <a:t> (0.09)</a:t>
            </a:r>
          </a:p>
          <a:p>
            <a:r>
              <a:rPr lang="en-AU" dirty="0"/>
              <a:t>Moran’s I value = 0.33 (Biomass)</a:t>
            </a:r>
          </a:p>
          <a:p>
            <a:r>
              <a:rPr lang="en-AU" dirty="0"/>
              <a:t>Moran’s I value = 0.29 (Pareto Slope)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390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02B7-01FC-4627-B81E-87B49ACA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Zooplankton Biomass models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74428A-7399-4BCC-8AD8-FB73C128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3" y="1475244"/>
            <a:ext cx="8162491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log10(Biomass) ~ Temp * Depth +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Lon, data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5DA69-01E7-40E6-99BE-890833B8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77" y="2027457"/>
            <a:ext cx="6510148" cy="37965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46A5B02-28CB-44FE-AEB0-D0D0BDDC844F}"/>
              </a:ext>
            </a:extLst>
          </p:cNvPr>
          <p:cNvSpPr/>
          <p:nvPr/>
        </p:nvSpPr>
        <p:spPr>
          <a:xfrm>
            <a:off x="7233719" y="5214796"/>
            <a:ext cx="1267485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3332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2BE9-CF64-46DC-BC73-6C9C77F9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CD36-C133-4479-A601-D112E522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3736E-1C34-4637-8425-38B95E85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84" y="0"/>
            <a:ext cx="883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3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AFED-868B-4EFB-A141-49AD0689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Vandromme</a:t>
            </a:r>
            <a:r>
              <a:rPr lang="en-AU" dirty="0"/>
              <a:t> 2014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B2984-6A91-4E10-A041-60B53468F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4292" cy="4351338"/>
          </a:xfrm>
        </p:spPr>
        <p:txBody>
          <a:bodyPr/>
          <a:lstStyle/>
          <a:p>
            <a:r>
              <a:rPr lang="en-AU" dirty="0"/>
              <a:t>Biomass has strong spatial patterns</a:t>
            </a:r>
          </a:p>
          <a:p>
            <a:r>
              <a:rPr lang="en-AU" dirty="0"/>
              <a:t>High in NE coastal area, low in SE coastal area</a:t>
            </a:r>
          </a:p>
          <a:p>
            <a:r>
              <a:rPr lang="en-AU" dirty="0"/>
              <a:t>Onshore-Offshore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90B79-6E48-4A4B-BD31-CE4D9196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941" y="1122152"/>
            <a:ext cx="4883059" cy="53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0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7A20-25C2-43B7-B0F8-D5DCD826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Pareto Slope Model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8FE290-C74A-4299-A437-336A606B2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9" y="1552188"/>
            <a:ext cx="8088753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* Depth 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97A30-D2DC-45A6-84AD-EAD7EF16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36" y="2078901"/>
            <a:ext cx="6572631" cy="38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08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5B6-FCD2-45A7-A0DD-CEF59928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A0C9-2E1B-46EA-9370-7DE7622B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5952C-8715-4AB7-96D4-D1EC4A9E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69" y="0"/>
            <a:ext cx="9028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5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0E70-3AB6-450E-B768-2E0DBA57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GeoMn</a:t>
            </a:r>
            <a:r>
              <a:rPr lang="en-AU" dirty="0"/>
              <a:t> Size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36475A-EE4D-4FDB-B2C5-A57D4280D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63" y="1698670"/>
            <a:ext cx="8640186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GeoMn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*1000 ~ Temp * Depth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CA68A-5E1D-42C1-AC63-6F0F25A8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07" y="2282023"/>
            <a:ext cx="7057440" cy="42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46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63FA-923C-451A-9F37-CC9E1F12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F290E-EB4E-4423-8CF8-662A6AE08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36EA7-CDBA-42A9-A13B-650D9005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0"/>
            <a:ext cx="8968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9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A6D0-E578-4F88-8204-3ADA4C38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Larger context (</a:t>
            </a:r>
            <a:r>
              <a:rPr lang="en-AU" b="1" dirty="0"/>
              <a:t>not for today</a:t>
            </a:r>
            <a:r>
              <a:rPr lang="en-AU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589FF-01C2-46AD-B99F-7A504B6BE945}"/>
              </a:ext>
            </a:extLst>
          </p:cNvPr>
          <p:cNvSpPr txBox="1"/>
          <p:nvPr/>
        </p:nvSpPr>
        <p:spPr>
          <a:xfrm>
            <a:off x="838200" y="1690688"/>
            <a:ext cx="85513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How typical are the observations seen in these transects?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Temp and 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err="1"/>
              <a:t>Chl</a:t>
            </a:r>
            <a:r>
              <a:rPr lang="en-AU" sz="2800" dirty="0"/>
              <a:t>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/>
              <a:t>IMOS NRS Moorings</a:t>
            </a:r>
          </a:p>
          <a:p>
            <a:r>
              <a:rPr lang="en-AU" sz="2800" dirty="0"/>
              <a:t>Gliders</a:t>
            </a:r>
          </a:p>
          <a:p>
            <a:r>
              <a:rPr lang="en-AU" sz="2800" dirty="0"/>
              <a:t>Satellite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725200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750899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EA6A-EE00-4C6C-8926-54023DDE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E9DB126-6595-4596-AF6A-07A4EF313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33" y="689248"/>
            <a:ext cx="5058717" cy="5803627"/>
          </a:xfrm>
        </p:spPr>
      </p:pic>
    </p:spTree>
    <p:extLst>
      <p:ext uri="{BB962C8B-B14F-4D97-AF65-F5344CB8AC3E}">
        <p14:creationId xmlns:p14="http://schemas.microsoft.com/office/powerpoint/2010/main" val="57713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D2B-A8F1-44F6-8134-086CDF15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A33CBA7-562C-4103-ACC0-C5DB4A62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04" y="346358"/>
            <a:ext cx="5394821" cy="6306855"/>
          </a:xfrm>
        </p:spPr>
      </p:pic>
    </p:spTree>
    <p:extLst>
      <p:ext uri="{BB962C8B-B14F-4D97-AF65-F5344CB8AC3E}">
        <p14:creationId xmlns:p14="http://schemas.microsoft.com/office/powerpoint/2010/main" val="1036550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EBBE-E9FF-4D7C-8828-53DDD82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MODIS </a:t>
            </a:r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A19388BD-3CE5-4C1D-B852-120F631B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9" y="1825625"/>
            <a:ext cx="6173522" cy="4351338"/>
          </a:xfrm>
        </p:spPr>
      </p:pic>
    </p:spTree>
    <p:extLst>
      <p:ext uri="{BB962C8B-B14F-4D97-AF65-F5344CB8AC3E}">
        <p14:creationId xmlns:p14="http://schemas.microsoft.com/office/powerpoint/2010/main" val="2032337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56D-F80D-4A80-8812-C48CB02F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T-S Plot all depths (CTD)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57F13-AE98-4757-941C-8512CD1C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0" y="1784983"/>
            <a:ext cx="7307668" cy="48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3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38D2-42AB-47C3-95CF-2A2F38BA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Vandromme</a:t>
            </a:r>
            <a:r>
              <a:rPr lang="en-AU" dirty="0"/>
              <a:t> 2014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E363-0EF8-43EA-8B34-A38DC2751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AU" dirty="0"/>
              <a:t>NBSS shows similar spatial patterns to Biomass</a:t>
            </a:r>
          </a:p>
          <a:p>
            <a:r>
              <a:rPr lang="en-AU" dirty="0"/>
              <a:t>Steep slope in NE with offshore gradient to very shallow</a:t>
            </a:r>
          </a:p>
          <a:p>
            <a:r>
              <a:rPr lang="en-AU" dirty="0"/>
              <a:t>Less of a gradient in 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ECFF-459D-480D-9171-8E40CD32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924" y="1421176"/>
            <a:ext cx="5024076" cy="53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5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3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top 50m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9954FB6-D9F9-41B9-B324-CED8345A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4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below 50m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80C13B-D86D-490C-B3F6-CDC3EDFB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8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828E-7BAD-4199-AA28-52156EE9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14625" cy="1325563"/>
          </a:xfrm>
        </p:spPr>
        <p:txBody>
          <a:bodyPr/>
          <a:lstStyle/>
          <a:p>
            <a:r>
              <a:rPr lang="en-AU" dirty="0"/>
              <a:t>TS plot by Depth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21F3FD0-A760-46F6-875A-6805CB0E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90" y="136162"/>
            <a:ext cx="8187984" cy="6550388"/>
          </a:xfrm>
        </p:spPr>
      </p:pic>
    </p:spTree>
    <p:extLst>
      <p:ext uri="{BB962C8B-B14F-4D97-AF65-F5344CB8AC3E}">
        <p14:creationId xmlns:p14="http://schemas.microsoft.com/office/powerpoint/2010/main" val="4170158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38C-A7D7-4A83-83F0-B36FAF67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</p:spPr>
        <p:txBody>
          <a:bodyPr/>
          <a:lstStyle/>
          <a:p>
            <a:r>
              <a:rPr lang="en-AU" dirty="0"/>
              <a:t>TS plot by Nitrate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554C51F-E3C2-4E71-A5D6-004D29CA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9" y="478949"/>
            <a:ext cx="7634486" cy="6107589"/>
          </a:xfrm>
        </p:spPr>
      </p:pic>
    </p:spTree>
    <p:extLst>
      <p:ext uri="{BB962C8B-B14F-4D97-AF65-F5344CB8AC3E}">
        <p14:creationId xmlns:p14="http://schemas.microsoft.com/office/powerpoint/2010/main" val="2894072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F15BDE63-6892-42E0-B271-5466BB9F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19" y="689755"/>
            <a:ext cx="6482081" cy="3241040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F14B6E6B-8B73-4DFF-B049-96BE1B45F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61" y="771310"/>
            <a:ext cx="6318971" cy="315948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73D1B-97E1-4C3B-8572-D9A24FEB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0"/>
            <a:ext cx="6482081" cy="324104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A5632536-3B0D-458F-9ECF-2F9D97FBA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91" y="3759200"/>
            <a:ext cx="6136641" cy="30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BD4B4-7CFB-40A5-9F44-D25F37340E3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CBE46-7406-4466-90F6-117B5FD2B148}"/>
              </a:ext>
            </a:extLst>
          </p:cNvPr>
          <p:cNvSpPr txBox="1"/>
          <p:nvPr/>
        </p:nvSpPr>
        <p:spPr>
          <a:xfrm>
            <a:off x="11463847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B8415F-77FF-42F9-A064-04D2FA01FC53}"/>
              </a:ext>
            </a:extLst>
          </p:cNvPr>
          <p:cNvSpPr txBox="1"/>
          <p:nvPr/>
        </p:nvSpPr>
        <p:spPr>
          <a:xfrm>
            <a:off x="5492302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15FD1-BAB9-42E0-A69E-B7479AF0FE2A}"/>
              </a:ext>
            </a:extLst>
          </p:cNvPr>
          <p:cNvSpPr txBox="1"/>
          <p:nvPr/>
        </p:nvSpPr>
        <p:spPr>
          <a:xfrm>
            <a:off x="5561721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3610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4" name="Picture 3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3582F03E-E966-4DF0-BA7E-3B167BF8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5" y="952753"/>
            <a:ext cx="5888525" cy="29442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2A0D9-A56C-4076-B72F-9D03D876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0" y="3913738"/>
            <a:ext cx="5888525" cy="29442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A411D9D-9C2B-4CC8-9F71-914AEC79C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9" y="894720"/>
            <a:ext cx="5888525" cy="294426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43F94-3FB1-4406-9E9E-D25F6FAA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94" y="3955048"/>
            <a:ext cx="5695325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5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E1EDEA-8B26-43C7-8D7E-3A90BEB1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619192"/>
            <a:ext cx="6345208" cy="317260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7DCF6-5D23-4284-AA50-604774599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32" y="3537796"/>
            <a:ext cx="6345209" cy="31726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2D08E-32D2-4540-88C8-BF97C186E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91" y="619192"/>
            <a:ext cx="6345209" cy="31726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3F3ED-3D96-4586-B316-D140CCC9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3717996"/>
            <a:ext cx="6132409" cy="3066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332019" y="645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0436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474EE95B-2951-427C-BA82-6C921DC2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7" y="868286"/>
            <a:ext cx="5789373" cy="2894686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DA6BD1-7C06-42A5-92A6-7A4ED86A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25" y="3842128"/>
            <a:ext cx="5346862" cy="26734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905CD-E926-494D-BB53-59D0CF3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73" y="941507"/>
            <a:ext cx="5496489" cy="2748244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A329B-6656-4784-A3C1-17EB242C8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" y="3842128"/>
            <a:ext cx="5789373" cy="28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5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B132-9C19-4552-BB7A-4F150D82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0360" cy="1325563"/>
          </a:xfrm>
        </p:spPr>
        <p:txBody>
          <a:bodyPr/>
          <a:lstStyle/>
          <a:p>
            <a:r>
              <a:rPr lang="en-AU" dirty="0"/>
              <a:t>ADCP Velocity on a 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66516-363E-4ED1-ADCD-185B7AD9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-51291"/>
            <a:ext cx="5567680" cy="6960582"/>
          </a:xfrm>
        </p:spPr>
      </p:pic>
    </p:spTree>
    <p:extLst>
      <p:ext uri="{BB962C8B-B14F-4D97-AF65-F5344CB8AC3E}">
        <p14:creationId xmlns:p14="http://schemas.microsoft.com/office/powerpoint/2010/main" val="332520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EBBE-E9FF-4D7C-8828-53DDD82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MODIS Chlorophyll a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CACF04C4-6D66-4799-B741-B67A1C9A9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9" y="1825625"/>
            <a:ext cx="6173522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67EAA-F56C-491A-8E2C-C82390D65639}"/>
              </a:ext>
            </a:extLst>
          </p:cNvPr>
          <p:cNvSpPr txBox="1"/>
          <p:nvPr/>
        </p:nvSpPr>
        <p:spPr>
          <a:xfrm>
            <a:off x="286440" y="2258458"/>
            <a:ext cx="2038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Values &gt;10 rescaled to be = 10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Log</a:t>
            </a:r>
            <a:r>
              <a:rPr lang="en-AU" baseline="-25000" dirty="0"/>
              <a:t>10</a:t>
            </a:r>
            <a:r>
              <a:rPr lang="en-AU" dirty="0"/>
              <a:t> transformed</a:t>
            </a:r>
          </a:p>
        </p:txBody>
      </p:sp>
    </p:spTree>
    <p:extLst>
      <p:ext uri="{BB962C8B-B14F-4D97-AF65-F5344CB8AC3E}">
        <p14:creationId xmlns:p14="http://schemas.microsoft.com/office/powerpoint/2010/main" val="2341990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2EEBA-8A00-4D5D-9CB4-41215CA2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2" y="3673590"/>
            <a:ext cx="5454206" cy="2727103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816F56-6052-4B79-A820-71D1F70E9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70" y="457307"/>
            <a:ext cx="5730809" cy="28654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9BFB5-77A3-46E5-9C37-6040E8EF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0" y="3673590"/>
            <a:ext cx="5730809" cy="2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DC33F-2AE7-4300-B7A4-D3FCA638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9" y="3786011"/>
            <a:ext cx="5872481" cy="29362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BB8C53-F91B-4E87-A14B-966A120A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15" y="572767"/>
            <a:ext cx="6426489" cy="321324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2B150B-245F-4CF6-B2BE-E841DDC6D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3839524"/>
            <a:ext cx="5963920" cy="29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0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EF5A-7D8E-422A-A8B0-39E2263F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81" y="3705716"/>
            <a:ext cx="5731513" cy="2865756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B1247C1-B344-48EB-875B-18B0CFC99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365125"/>
            <a:ext cx="6304569" cy="3152284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4618-3179-4644-BF79-B81F7C62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3705716"/>
            <a:ext cx="57912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E2D1786-5406-4C3B-8AD8-31F21592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9533"/>
            <a:ext cx="6019255" cy="3009627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213A20B-F53E-4471-949C-3E3DFD64C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8" y="789084"/>
            <a:ext cx="6020899" cy="301044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6E73B6D-E12E-4C0C-9720-AF18392C1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" y="3819743"/>
            <a:ext cx="6019255" cy="300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" y="-118410"/>
            <a:ext cx="10515600" cy="1325563"/>
          </a:xfrm>
        </p:spPr>
        <p:txBody>
          <a:bodyPr/>
          <a:lstStyle/>
          <a:p>
            <a:r>
              <a:rPr lang="en-AU" dirty="0"/>
              <a:t>Oxygen utilisation (expected – observed)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2C1FD-05C8-46F3-A369-D82E920FAE88}"/>
              </a:ext>
            </a:extLst>
          </p:cNvPr>
          <p:cNvSpPr txBox="1"/>
          <p:nvPr/>
        </p:nvSpPr>
        <p:spPr>
          <a:xfrm>
            <a:off x="452673" y="2209046"/>
            <a:ext cx="453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 </a:t>
            </a:r>
            <a:r>
              <a:rPr lang="en-AU" dirty="0"/>
              <a:t>than expected)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90E94-9AA0-4491-9047-C2850499A86D}"/>
              </a:ext>
            </a:extLst>
          </p:cNvPr>
          <p:cNvSpPr txBox="1"/>
          <p:nvPr/>
        </p:nvSpPr>
        <p:spPr>
          <a:xfrm>
            <a:off x="5500270" y="421760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4B7EC-9637-4BBE-A63A-E00DAC08E49E}"/>
              </a:ext>
            </a:extLst>
          </p:cNvPr>
          <p:cNvSpPr txBox="1"/>
          <p:nvPr/>
        </p:nvSpPr>
        <p:spPr>
          <a:xfrm>
            <a:off x="11520274" y="41688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57904-0B69-4166-B8B7-B4C65ECE3760}"/>
              </a:ext>
            </a:extLst>
          </p:cNvPr>
          <p:cNvSpPr txBox="1"/>
          <p:nvPr/>
        </p:nvSpPr>
        <p:spPr>
          <a:xfrm>
            <a:off x="11167921" y="12071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81272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2D82E-F61E-4C8C-BB9C-3900CF20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22" y="3546191"/>
            <a:ext cx="5608920" cy="2804460"/>
          </a:xfr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EE7CC-B0A8-4609-BEEE-19A135FE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0" y="365125"/>
            <a:ext cx="5893369" cy="2946684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5E6B8B-4F36-4E39-B581-14746CD6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191"/>
            <a:ext cx="5893369" cy="29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50692-784F-4E59-87CE-DC0FF3AB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19" y="3371315"/>
            <a:ext cx="6012381" cy="300619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342C1-36B0-491D-BCE3-70CF986CE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0" y="289468"/>
            <a:ext cx="6012381" cy="300619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388BA-FC7D-4B72-922C-254CC1DB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0" y="3418882"/>
            <a:ext cx="6012381" cy="300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A63F0-8745-4A63-A720-7B280AD82332}"/>
              </a:ext>
            </a:extLst>
          </p:cNvPr>
          <p:cNvSpPr txBox="1"/>
          <p:nvPr/>
        </p:nvSpPr>
        <p:spPr>
          <a:xfrm>
            <a:off x="5367916" y="354414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8DA2-9B5A-4116-93AF-9F21066E7632}"/>
              </a:ext>
            </a:extLst>
          </p:cNvPr>
          <p:cNvSpPr txBox="1"/>
          <p:nvPr/>
        </p:nvSpPr>
        <p:spPr>
          <a:xfrm>
            <a:off x="11224886" y="34561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9F6D-F55B-40BE-80F1-B92D4B057EBC}"/>
              </a:ext>
            </a:extLst>
          </p:cNvPr>
          <p:cNvSpPr txBox="1"/>
          <p:nvPr/>
        </p:nvSpPr>
        <p:spPr>
          <a:xfrm>
            <a:off x="10111399" y="36512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</p:spTree>
    <p:extLst>
      <p:ext uri="{BB962C8B-B14F-4D97-AF65-F5344CB8AC3E}">
        <p14:creationId xmlns:p14="http://schemas.microsoft.com/office/powerpoint/2010/main" val="1487380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371-7405-433C-BACF-8F104FF1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F6D8A385-068B-4D53-98D4-D23715E54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71" y="3659780"/>
            <a:ext cx="4987864" cy="2493932"/>
          </a:xfr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847D2-115F-4E56-965A-B8DB27F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66" y="557796"/>
            <a:ext cx="5673825" cy="283691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56CF-415F-4616-8B60-95427DF8D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5" y="3463292"/>
            <a:ext cx="5380841" cy="26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8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898F-EE80-44A0-B1D9-C1C92BA3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r>
              <a:rPr lang="en-AU" dirty="0"/>
              <a:t> top 200m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396B4-15D5-4513-848C-1068F197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3849"/>
            <a:ext cx="5969282" cy="2984641"/>
          </a:xfr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A084C-FE7B-4D7A-BF7F-06407F186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7" y="365125"/>
            <a:ext cx="6272005" cy="3136002"/>
          </a:xfrm>
          <a:prstGeom prst="rect">
            <a:avLst/>
          </a:prstGeom>
        </p:spPr>
      </p:pic>
      <p:pic>
        <p:nvPicPr>
          <p:cNvPr id="17" name="Picture 16" descr="A picture containing monitor, table&#10;&#10;Description automatically generated">
            <a:extLst>
              <a:ext uri="{FF2B5EF4-FFF2-40B4-BE49-F238E27FC236}">
                <a16:creationId xmlns:a16="http://schemas.microsoft.com/office/drawing/2014/main" id="{A1F19B63-8824-4634-9E16-F9E5B76A8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3583849"/>
            <a:ext cx="6272005" cy="31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9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9E73-F53D-4841-84F2-0F62AE69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91" y="3700640"/>
            <a:ext cx="6142009" cy="30710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F88572-174B-4246-B73A-6167F7B3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0" y="357996"/>
            <a:ext cx="6142009" cy="30710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01453-CA16-46DA-AC9A-4E5DA96F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0640"/>
            <a:ext cx="6142009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47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16377F-5FA9-4906-9654-A6F475044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54" y="3863200"/>
            <a:ext cx="5532409" cy="27662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EE14-4347-4076-980F-78B69CF8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422702"/>
            <a:ext cx="5532409" cy="27662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B2B8-0C94-45E2-9785-126395F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63200"/>
            <a:ext cx="5532409" cy="27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9758-B7B7-49F3-AD03-AD4E35F9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NBSS Pareto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BDE5-A5E9-47FF-9AA8-DC9CA3538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61" y="1825624"/>
            <a:ext cx="10515600" cy="4351338"/>
          </a:xfrm>
        </p:spPr>
        <p:txBody>
          <a:bodyPr/>
          <a:lstStyle/>
          <a:p>
            <a:r>
              <a:rPr lang="en-AU" dirty="0"/>
              <a:t>Dotted line is overall mean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61AE8C-00B5-4580-A240-159B0571A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82" y="1627022"/>
            <a:ext cx="5935679" cy="47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65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A8CDF-91BE-48C1-B991-9DA29E40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9" y="3553244"/>
            <a:ext cx="5857529" cy="29287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E9CEE-C039-4EC4-8B02-79A9891D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365125"/>
            <a:ext cx="5857529" cy="29287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E80D8-08A4-4310-BC5A-399984C2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111"/>
            <a:ext cx="5857529" cy="2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0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22BD8D6-BC95-42CB-B51D-DDC6116A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" y="3825707"/>
            <a:ext cx="5392583" cy="2696291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A15B70C-4C77-4A04-B712-A28E631AA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1" y="3944045"/>
            <a:ext cx="5392583" cy="269629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60AE519-5A96-4BD6-ABD0-B2797FD9F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2" y="1247754"/>
            <a:ext cx="5392583" cy="2696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75" y="211216"/>
            <a:ext cx="10515600" cy="1325563"/>
          </a:xfrm>
        </p:spPr>
        <p:txBody>
          <a:bodyPr/>
          <a:lstStyle/>
          <a:p>
            <a:r>
              <a:rPr lang="en-AU" dirty="0"/>
              <a:t>Oxygen utilisation (top 200m)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4718-FB63-49AD-B669-9F146288E38A}"/>
              </a:ext>
            </a:extLst>
          </p:cNvPr>
          <p:cNvSpPr txBox="1"/>
          <p:nvPr/>
        </p:nvSpPr>
        <p:spPr>
          <a:xfrm>
            <a:off x="778598" y="1845703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0564F-DCD2-445C-BE93-BBF3423C22CB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1B9C2-DFF2-467C-981C-9326DE54F402}"/>
              </a:ext>
            </a:extLst>
          </p:cNvPr>
          <p:cNvSpPr txBox="1"/>
          <p:nvPr/>
        </p:nvSpPr>
        <p:spPr>
          <a:xfrm>
            <a:off x="11413402" y="153677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D5273-6826-4557-9A1A-D3D939A87912}"/>
              </a:ext>
            </a:extLst>
          </p:cNvPr>
          <p:cNvSpPr txBox="1"/>
          <p:nvPr/>
        </p:nvSpPr>
        <p:spPr>
          <a:xfrm>
            <a:off x="11398193" y="431994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50916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0018B-AACC-4383-AC7D-C4424756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1601"/>
            <a:ext cx="5860330" cy="2930165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FF0D1-EA60-42B0-9A4E-67651350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315354"/>
            <a:ext cx="6157529" cy="30787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E4C1D-55ED-47A1-87F3-D319CFBF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02"/>
            <a:ext cx="6157529" cy="30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89FBB-F1B6-46CB-9804-5FABAC63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127751" cy="30638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3F138-4083-4DF9-8C18-0F666035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0" y="63356"/>
            <a:ext cx="6731289" cy="336564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41C38-5828-42C5-962D-1F5F5B4A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0" y="3492356"/>
            <a:ext cx="6001039" cy="30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BE37-6F65-4C4A-811E-65D9A987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0" y="396656"/>
            <a:ext cx="3397468" cy="4290958"/>
          </a:xfrm>
        </p:spPr>
        <p:txBody>
          <a:bodyPr>
            <a:normAutofit/>
          </a:bodyPr>
          <a:lstStyle/>
          <a:p>
            <a:r>
              <a:rPr lang="en-AU" dirty="0"/>
              <a:t>Zooplankton Biomass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A22B8-1095-4AA9-B34D-E46E3400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165" y="0"/>
            <a:ext cx="912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207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34489-0F64-4DED-B111-C6EE425E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72" y="1316886"/>
            <a:ext cx="5346528" cy="2673264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DE426-06CD-451F-A8FD-89825CCE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3" y="3893117"/>
            <a:ext cx="5500245" cy="275012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C9F3E-A6A2-412C-82D4-C81CAE25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1102381"/>
            <a:ext cx="5581472" cy="279073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FE53CA-F667-47B9-A443-3FA549AC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4067265"/>
            <a:ext cx="5581471" cy="27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6191-F808-491C-935B-4388C43E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49543"/>
            <a:ext cx="10515600" cy="1325563"/>
          </a:xfrm>
        </p:spPr>
        <p:txBody>
          <a:bodyPr/>
          <a:lstStyle/>
          <a:p>
            <a:r>
              <a:rPr lang="en-AU" dirty="0"/>
              <a:t>NBSS Slope</a:t>
            </a:r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865AA42F-5466-483A-BB5A-A083BB052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965197"/>
            <a:ext cx="5670553" cy="2835277"/>
          </a:xfr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BF0D778-652E-484A-91A0-640212F0B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3804448"/>
            <a:ext cx="5670553" cy="2835276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04EEC72-0072-4974-8635-D835EBC7F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5197"/>
            <a:ext cx="5670555" cy="2835277"/>
          </a:xfrm>
          <a:prstGeom prst="rect">
            <a:avLst/>
          </a:prstGeom>
        </p:spPr>
      </p:pic>
      <p:pic>
        <p:nvPicPr>
          <p:cNvPr id="26" name="Picture 25" descr="A screenshot of a map&#10;&#10;Description automatically generated">
            <a:extLst>
              <a:ext uri="{FF2B5EF4-FFF2-40B4-BE49-F238E27FC236}">
                <a16:creationId xmlns:a16="http://schemas.microsoft.com/office/drawing/2014/main" id="{A8285A4A-4540-44FA-A1C0-3136878C2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79059"/>
            <a:ext cx="5670553" cy="28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04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362B1-F788-4C9F-B063-3A4ABC83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7" y="1161679"/>
            <a:ext cx="5525889" cy="276294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D3B8BE6-CAA1-46F0-B8B5-EF34F5D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12" y="3941284"/>
            <a:ext cx="5800389" cy="290019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30FDB-AFFC-44D0-9248-E2AA8827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" y="1012493"/>
            <a:ext cx="5824261" cy="291213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3C090-70EA-47C3-A6EA-EB8D2F3C3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3941284"/>
            <a:ext cx="5596577" cy="27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6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7823-661F-4893-B616-2E588FB5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65125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433C-87F8-408D-B46F-E247A5C1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66CC-3ADF-42CF-8683-54A90472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0"/>
            <a:ext cx="916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3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0F23-34E6-4F65-837F-3D1EBE5D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07950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C21D2-7BA4-4AD7-B450-A134B809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96" y="850101"/>
            <a:ext cx="5970588" cy="2985294"/>
          </a:xfr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7B979-178E-4600-97A7-B1CE631B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4" y="3835394"/>
            <a:ext cx="5829307" cy="291465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80E2EE4D-190F-4DDD-A2F7-D3E130384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8" y="850101"/>
            <a:ext cx="5829306" cy="2914653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AB40D-6C80-4ACF-824F-A53B19DA9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6" y="3835395"/>
            <a:ext cx="5829309" cy="29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47E8-365B-4232-B243-03E0F1AE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Size</a:t>
            </a:r>
          </a:p>
        </p:txBody>
      </p:sp>
      <p:pic>
        <p:nvPicPr>
          <p:cNvPr id="4" name="Content Placeholder 3" descr="A screenshot of a map&#10;&#10;Description automatically generated">
            <a:extLst>
              <a:ext uri="{FF2B5EF4-FFF2-40B4-BE49-F238E27FC236}">
                <a16:creationId xmlns:a16="http://schemas.microsoft.com/office/drawing/2014/main" id="{8AF14937-85FF-46D5-BD84-A44D34EA8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018" y="284414"/>
            <a:ext cx="7861464" cy="62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33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B4A79-49DD-4E28-B4C0-55F69133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952872"/>
            <a:ext cx="5660363" cy="28301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8574E-299C-4CF9-900B-58A0D879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3883649"/>
            <a:ext cx="5660363" cy="283018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260AE-39EE-4FA7-BB6D-52642C9C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1053467"/>
            <a:ext cx="5660365" cy="283018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2B962-F1A0-45A1-9648-F064A366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3834143"/>
            <a:ext cx="5660365" cy="28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719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B3B9C-B1D0-47A6-8EBE-00DA9DF10C2B}"/>
              </a:ext>
            </a:extLst>
          </p:cNvPr>
          <p:cNvSpPr txBox="1"/>
          <p:nvPr/>
        </p:nvSpPr>
        <p:spPr>
          <a:xfrm>
            <a:off x="8158480" y="235712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8CAFB-5518-43E7-A1CF-C960CF02DC39}"/>
              </a:ext>
            </a:extLst>
          </p:cNvPr>
          <p:cNvSpPr txBox="1"/>
          <p:nvPr/>
        </p:nvSpPr>
        <p:spPr>
          <a:xfrm>
            <a:off x="5496560" y="242165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C9058-DE86-4731-B730-A20E1F02A9A5}"/>
              </a:ext>
            </a:extLst>
          </p:cNvPr>
          <p:cNvSpPr txBox="1"/>
          <p:nvPr/>
        </p:nvSpPr>
        <p:spPr>
          <a:xfrm>
            <a:off x="6532880" y="24216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EH</a:t>
            </a:r>
          </a:p>
        </p:txBody>
      </p:sp>
    </p:spTree>
    <p:extLst>
      <p:ext uri="{BB962C8B-B14F-4D97-AF65-F5344CB8AC3E}">
        <p14:creationId xmlns:p14="http://schemas.microsoft.com/office/powerpoint/2010/main" val="4091508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Zooplankton Biomass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132983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Lucida Console" panose="020B0609040504020204" pitchFamily="49" charset="0"/>
              </a:rPr>
              <a:t>Call: lm(formula = Biomass ~ Temp + Salt + Depth + site + Distance_Coast, data = mydata)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Salinity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19D823E-56E1-421A-8862-89260EBC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156" y="1987607"/>
            <a:ext cx="8619048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7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Pareto Slope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648050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Call: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(formula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+ Salt + Depth + site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Depth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BCD3D-935B-42D3-AEEF-DAF6E1B17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909" y="1780358"/>
            <a:ext cx="79728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8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81DF-2C5A-49E6-8414-7902F9FD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BD32-A157-49CD-B506-77B20A99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Areas of upwelling should have higher nutrients and plankton abundance </a:t>
            </a:r>
          </a:p>
          <a:p>
            <a:r>
              <a:rPr lang="en-AU" dirty="0"/>
              <a:t>Areas offshore (open ocean water) should have slopes closer to -1</a:t>
            </a:r>
          </a:p>
          <a:p>
            <a:r>
              <a:rPr lang="en-AU" dirty="0"/>
              <a:t>Southern sites should have higher biomass (colder water influence)</a:t>
            </a:r>
          </a:p>
        </p:txBody>
      </p:sp>
    </p:spTree>
    <p:extLst>
      <p:ext uri="{BB962C8B-B14F-4D97-AF65-F5344CB8AC3E}">
        <p14:creationId xmlns:p14="http://schemas.microsoft.com/office/powerpoint/2010/main" val="3576741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D05-F088-4AFD-8A3C-7463BAC7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611B-92C8-4354-9A04-C2C469EB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Inshore North Solitary shows some upwelling + higher nutrients + biomass</a:t>
            </a:r>
          </a:p>
          <a:p>
            <a:r>
              <a:rPr lang="en-AU" strike="sngStrike" dirty="0"/>
              <a:t>North Solitary, Evans Head and Cape Byron have high surface biomass offshore (but not abundance?) – this is weird </a:t>
            </a:r>
            <a:r>
              <a:rPr lang="en-AU" dirty="0">
                <a:solidFill>
                  <a:srgbClr val="FF0000"/>
                </a:solidFill>
              </a:rPr>
              <a:t>Data error</a:t>
            </a:r>
            <a:endParaRPr lang="en-AU" strike="sngStrike" dirty="0"/>
          </a:p>
          <a:p>
            <a:r>
              <a:rPr lang="en-AU" dirty="0"/>
              <a:t>Abundance (and biomass) increases towards the shelf (I think this is common but relatively unpublished?)</a:t>
            </a:r>
          </a:p>
        </p:txBody>
      </p:sp>
    </p:spTree>
    <p:extLst>
      <p:ext uri="{BB962C8B-B14F-4D97-AF65-F5344CB8AC3E}">
        <p14:creationId xmlns:p14="http://schemas.microsoft.com/office/powerpoint/2010/main" val="38857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04D4-555A-44C6-A275-1AB3D0FD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Biomass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02562FA-E28A-470C-8740-65366A4C8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28" y="1970481"/>
            <a:ext cx="5439172" cy="4351338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BD084A4-FB06-4CC4-92E6-C5F4CF36C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8" y="1970481"/>
            <a:ext cx="5550906" cy="4440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117EA6-005F-45A2-9DB0-0FA91C84511F}"/>
              </a:ext>
            </a:extLst>
          </p:cNvPr>
          <p:cNvSpPr txBox="1"/>
          <p:nvPr/>
        </p:nvSpPr>
        <p:spPr>
          <a:xfrm>
            <a:off x="579422" y="1461253"/>
            <a:ext cx="26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Dotted line is overall mean</a:t>
            </a:r>
          </a:p>
        </p:txBody>
      </p:sp>
    </p:spTree>
    <p:extLst>
      <p:ext uri="{BB962C8B-B14F-4D97-AF65-F5344CB8AC3E}">
        <p14:creationId xmlns:p14="http://schemas.microsoft.com/office/powerpoint/2010/main" val="186227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56D-F80D-4A80-8812-C48CB02F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T-S Plot all depths (CTD)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57F13-AE98-4757-941C-8512CD1C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0" y="1784983"/>
            <a:ext cx="7307668" cy="48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830</Words>
  <Application>Microsoft Office PowerPoint</Application>
  <PresentationFormat>Widescreen</PresentationFormat>
  <Paragraphs>161</Paragraphs>
  <Slides>75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Lucida Console</vt:lpstr>
      <vt:lpstr>Office Theme</vt:lpstr>
      <vt:lpstr>2004 Cross-shelf</vt:lpstr>
      <vt:lpstr>Vandromme 2014 summary</vt:lpstr>
      <vt:lpstr>Vandromme 2014 summary</vt:lpstr>
      <vt:lpstr>Vandromme 2014 summary</vt:lpstr>
      <vt:lpstr>MODIS Chlorophyll a</vt:lpstr>
      <vt:lpstr>NBSS Pareto Slope</vt:lpstr>
      <vt:lpstr>Size</vt:lpstr>
      <vt:lpstr>Biomass</vt:lpstr>
      <vt:lpstr>T-S Plot all depths (CTD)</vt:lpstr>
      <vt:lpstr>TS Plot by log10(Biomass)</vt:lpstr>
      <vt:lpstr>Key Questions</vt:lpstr>
      <vt:lpstr>Water Characteristics</vt:lpstr>
      <vt:lpstr>U vectors – shoreline rotated (m s-1)</vt:lpstr>
      <vt:lpstr>V vectors – shoreline rotated (m s-1)</vt:lpstr>
      <vt:lpstr>Temperature (seasoar)</vt:lpstr>
      <vt:lpstr>Zooplankton Biomass</vt:lpstr>
      <vt:lpstr>Biomass</vt:lpstr>
      <vt:lpstr>Geometric Mean Size</vt:lpstr>
      <vt:lpstr>Geo Mean Size</vt:lpstr>
      <vt:lpstr>Pareto Slope</vt:lpstr>
      <vt:lpstr>Pareto Slope</vt:lpstr>
      <vt:lpstr>Wind Stress</vt:lpstr>
      <vt:lpstr>PowerPoint Presentation</vt:lpstr>
      <vt:lpstr>Zooplankton Characteristics</vt:lpstr>
      <vt:lpstr>PowerPoint Presentation</vt:lpstr>
      <vt:lpstr>OLDER STUFF</vt:lpstr>
      <vt:lpstr>Linking water and zooplankton</vt:lpstr>
      <vt:lpstr>Zooplankton Biomass models</vt:lpstr>
      <vt:lpstr>PowerPoint Presentation</vt:lpstr>
      <vt:lpstr>Pareto Slope Model</vt:lpstr>
      <vt:lpstr>PowerPoint Presentation</vt:lpstr>
      <vt:lpstr>GeoMn Size</vt:lpstr>
      <vt:lpstr>PowerPoint Presentation</vt:lpstr>
      <vt:lpstr>Larger context (not for today)</vt:lpstr>
      <vt:lpstr>PowerPoint Presentation</vt:lpstr>
      <vt:lpstr>PowerPoint Presentation</vt:lpstr>
      <vt:lpstr>PowerPoint Presentation</vt:lpstr>
      <vt:lpstr>MODIS Chl_a</vt:lpstr>
      <vt:lpstr>T-S Plot all depths (CTD)</vt:lpstr>
      <vt:lpstr>TS Plot by log10(Biomass)</vt:lpstr>
      <vt:lpstr>TS Plot by log10(Biomass) top 50m</vt:lpstr>
      <vt:lpstr>TS Plot by log10(Biomass) below 50m</vt:lpstr>
      <vt:lpstr>TS plot by Depth</vt:lpstr>
      <vt:lpstr>TS plot by Nitrate</vt:lpstr>
      <vt:lpstr>U vectors</vt:lpstr>
      <vt:lpstr>U vectors – shoreline rotated (m s-1)</vt:lpstr>
      <vt:lpstr>V vectors</vt:lpstr>
      <vt:lpstr>V vectors – shoreline rotated (m s-1)</vt:lpstr>
      <vt:lpstr>ADCP Velocity on a map</vt:lpstr>
      <vt:lpstr>Nitrate</vt:lpstr>
      <vt:lpstr>Silicate</vt:lpstr>
      <vt:lpstr>Oxygen</vt:lpstr>
      <vt:lpstr>Oxygen utilisation (expected – observed)</vt:lpstr>
      <vt:lpstr>Salinity</vt:lpstr>
      <vt:lpstr>Temperature</vt:lpstr>
      <vt:lpstr>Chl_a</vt:lpstr>
      <vt:lpstr>Chl_a top 200m</vt:lpstr>
      <vt:lpstr>Nitrate</vt:lpstr>
      <vt:lpstr>Silicate</vt:lpstr>
      <vt:lpstr>Oxygen</vt:lpstr>
      <vt:lpstr>Oxygen utilisation (top 200m)</vt:lpstr>
      <vt:lpstr>Salinity</vt:lpstr>
      <vt:lpstr>Temperature</vt:lpstr>
      <vt:lpstr>Zooplankton Biomass  temperature contours</vt:lpstr>
      <vt:lpstr>Zooplankton Biomass</vt:lpstr>
      <vt:lpstr>NBSS Slope</vt:lpstr>
      <vt:lpstr>Pareto Slope</vt:lpstr>
      <vt:lpstr>Abundance</vt:lpstr>
      <vt:lpstr>Abundance</vt:lpstr>
      <vt:lpstr>Geometric Mean Size</vt:lpstr>
      <vt:lpstr>Wind Stress</vt:lpstr>
      <vt:lpstr>Modelling Zooplankton Biomass</vt:lpstr>
      <vt:lpstr>Modelling Pareto Slope</vt:lpstr>
      <vt:lpstr>Expectations</vt:lpstr>
      <vt:lpstr>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2004 Cross-shelf</dc:title>
  <dc:creator>Hayden Schilling</dc:creator>
  <cp:lastModifiedBy>Hayden Schilling</cp:lastModifiedBy>
  <cp:revision>104</cp:revision>
  <cp:lastPrinted>2019-11-21T22:32:33Z</cp:lastPrinted>
  <dcterms:created xsi:type="dcterms:W3CDTF">2019-11-18T22:20:06Z</dcterms:created>
  <dcterms:modified xsi:type="dcterms:W3CDTF">2019-12-20T03:35:55Z</dcterms:modified>
</cp:coreProperties>
</file>